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34" r:id="rId1"/>
  </p:sldMasterIdLst>
  <p:notesMasterIdLst>
    <p:notesMasterId r:id="rId15"/>
  </p:notesMasterIdLst>
  <p:sldIdLst>
    <p:sldId id="256" r:id="rId2"/>
    <p:sldId id="284" r:id="rId3"/>
    <p:sldId id="272" r:id="rId4"/>
    <p:sldId id="273" r:id="rId5"/>
    <p:sldId id="274" r:id="rId6"/>
    <p:sldId id="267" r:id="rId7"/>
    <p:sldId id="275" r:id="rId8"/>
    <p:sldId id="276" r:id="rId9"/>
    <p:sldId id="278" r:id="rId10"/>
    <p:sldId id="280" r:id="rId11"/>
    <p:sldId id="281" r:id="rId12"/>
    <p:sldId id="283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59760" autoAdjust="0"/>
  </p:normalViewPr>
  <p:slideViewPr>
    <p:cSldViewPr snapToGrid="0" snapToObjects="1">
      <p:cViewPr varScale="1">
        <p:scale>
          <a:sx n="60" d="100"/>
          <a:sy n="60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0EFA0-17D1-7F40-8AFF-CA46587ED6C4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567D7-D3D3-D649-AECA-99F5404A6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567D7-D3D3-D649-AECA-99F5404A6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FB46-FB7B-4879-9B1A-EE9F4DE9AF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648D-267C-4F54-90B5-C36298A6051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306DB1E3-85CA-4D49-99E9-77223CFBF796}" type="datetimeFigureOut">
              <a:rPr lang="en-US" smtClean="0"/>
              <a:pPr/>
              <a:t>12/22/12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8EFE619B-C88D-814F-819B-E48CE8F6F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12-12 at 11.46.53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311" y="265385"/>
            <a:ext cx="7406640" cy="6012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656688"/>
            <a:ext cx="7406640" cy="189436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6667" dirty="0" smtClean="0">
                <a:latin typeface="华文细黑"/>
                <a:ea typeface="华文细黑"/>
                <a:cs typeface="华文细黑"/>
              </a:rPr>
              <a:t>神的经纶</a:t>
            </a:r>
            <a:r>
              <a:rPr lang="en-US" altLang="zh-CN" sz="6000" dirty="0" smtClean="0">
                <a:latin typeface="华文楷体"/>
                <a:ea typeface="华文楷体"/>
                <a:cs typeface="华文楷体"/>
              </a:rPr>
              <a:t/>
            </a:r>
            <a:br>
              <a:rPr lang="en-US" altLang="zh-CN" sz="6000" dirty="0" smtClean="0">
                <a:latin typeface="华文楷体"/>
                <a:ea typeface="华文楷体"/>
                <a:cs typeface="华文楷体"/>
              </a:rPr>
            </a:br>
            <a:endParaRPr lang="en-US" sz="4000" dirty="0">
              <a:latin typeface="Arial"/>
              <a:ea typeface="华文楷体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007728"/>
            <a:ext cx="7406640" cy="84233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解经的钥匙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圣经恢复本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用神的经纶解经例</a:t>
            </a:r>
            <a:r>
              <a:rPr lang="en-US" altLang="zh-CN" dirty="0" smtClean="0"/>
              <a:t>1:	</a:t>
            </a:r>
            <a:r>
              <a:rPr lang="zh-CN" altLang="en-US" dirty="0" smtClean="0"/>
              <a:t>出埃及记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9" y="1447800"/>
            <a:ext cx="7289068" cy="517895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出埃及（</a:t>
            </a:r>
            <a:r>
              <a:rPr lang="en-US" altLang="zh-CN" dirty="0" smtClean="0"/>
              <a:t>1-14</a:t>
            </a:r>
            <a:r>
              <a:rPr lang="zh-CN" altLang="en-US" dirty="0" smtClean="0"/>
              <a:t>章）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属灵经历（</a:t>
            </a:r>
            <a:r>
              <a:rPr lang="en-US" altLang="zh-CN" dirty="0" smtClean="0"/>
              <a:t>15-18</a:t>
            </a:r>
            <a:r>
              <a:rPr lang="zh-CN" altLang="en-US" dirty="0" smtClean="0"/>
              <a:t>章）</a:t>
            </a:r>
            <a:r>
              <a:rPr lang="zh-CN" altLang="zh-CN" dirty="0" smtClean="0"/>
              <a:t>，</a:t>
            </a:r>
            <a:r>
              <a:rPr lang="zh-CN" altLang="en-US" dirty="0" smtClean="0"/>
              <a:t>分赐律法（</a:t>
            </a:r>
            <a:r>
              <a:rPr lang="en-US" altLang="zh-CN" dirty="0" smtClean="0"/>
              <a:t>19-24</a:t>
            </a:r>
            <a:r>
              <a:rPr lang="zh-CN" altLang="en-US" dirty="0" smtClean="0"/>
              <a:t>章）</a:t>
            </a:r>
            <a:endParaRPr lang="en-US" altLang="zh-CN" dirty="0" smtClean="0"/>
          </a:p>
          <a:p>
            <a:r>
              <a:rPr lang="zh-CN" altLang="en-US" dirty="0" smtClean="0"/>
              <a:t>帐幕、器具和祭司衣服的异象与建造（</a:t>
            </a:r>
            <a:r>
              <a:rPr lang="en-US" altLang="zh-CN" dirty="0" smtClean="0"/>
              <a:t>25-40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注解：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二五</a:t>
            </a:r>
            <a:r>
              <a:rPr lang="en-US" altLang="zh-CN" dirty="0" smtClean="0"/>
              <a:t>9</a:t>
            </a:r>
            <a:r>
              <a:rPr lang="zh-CN" altLang="en-US" dirty="0" smtClean="0"/>
              <a:t>注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：帐幕和其中一切物件的样式，完满且完整的豫表个人的</a:t>
            </a:r>
            <a:r>
              <a:rPr lang="zh-CN" altLang="en-US" dirty="0" smtClean="0">
                <a:solidFill>
                  <a:srgbClr val="0000FF"/>
                </a:solidFill>
              </a:rPr>
              <a:t>基督</a:t>
            </a:r>
            <a:r>
              <a:rPr lang="zh-CN" altLang="en-US" dirty="0" smtClean="0"/>
              <a:t>作头，也豫表团体的基督作身体，就是</a:t>
            </a:r>
            <a:r>
              <a:rPr lang="zh-CN" altLang="en-US" dirty="0" smtClean="0">
                <a:solidFill>
                  <a:srgbClr val="0000FF"/>
                </a:solidFill>
              </a:rPr>
              <a:t>召会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0000"/>
                </a:solidFill>
              </a:rPr>
              <a:t>二五</a:t>
            </a:r>
            <a:r>
              <a:rPr lang="en-US" altLang="zh-CN" dirty="0" smtClean="0">
                <a:solidFill>
                  <a:srgbClr val="000000"/>
                </a:solidFill>
              </a:rPr>
              <a:t>10</a:t>
            </a:r>
            <a:r>
              <a:rPr lang="zh-CN" altLang="en-US" dirty="0" smtClean="0">
                <a:solidFill>
                  <a:srgbClr val="000000"/>
                </a:solidFill>
              </a:rPr>
              <a:t>注</a:t>
            </a:r>
            <a:r>
              <a:rPr lang="zh-CN" altLang="zh-CN" dirty="0" smtClean="0">
                <a:solidFill>
                  <a:srgbClr val="000000"/>
                </a:solidFill>
              </a:rPr>
              <a:t>3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r>
              <a:rPr lang="zh-CN" altLang="en-US" dirty="0" smtClean="0"/>
              <a:t>约柜的尺寸是神建造的数字三和五的一半。这表征约柜乃是一个见证，需要另外一半才成为完整的单位，作完满的见证。这含示约柜所豫表的</a:t>
            </a:r>
            <a:r>
              <a:rPr lang="zh-CN" altLang="en-US" dirty="0" smtClean="0">
                <a:solidFill>
                  <a:srgbClr val="0000FF"/>
                </a:solidFill>
              </a:rPr>
              <a:t>基督</a:t>
            </a:r>
            <a:r>
              <a:rPr lang="zh-CN" altLang="en-US" dirty="0" smtClean="0"/>
              <a:t>，需要</a:t>
            </a:r>
            <a:r>
              <a:rPr lang="zh-CN" altLang="en-US" dirty="0" smtClean="0">
                <a:solidFill>
                  <a:srgbClr val="0000FF"/>
                </a:solidFill>
              </a:rPr>
              <a:t>召会</a:t>
            </a:r>
            <a:r>
              <a:rPr lang="zh-CN" altLang="en-US" dirty="0" smtClean="0"/>
              <a:t>作祂的</a:t>
            </a:r>
            <a:r>
              <a:rPr lang="zh-CN" altLang="en-US" dirty="0" smtClean="0">
                <a:solidFill>
                  <a:srgbClr val="0000FF"/>
                </a:solidFill>
              </a:rPr>
              <a:t>配偶</a:t>
            </a:r>
            <a:r>
              <a:rPr lang="zh-CN" altLang="en-US" dirty="0" smtClean="0"/>
              <a:t>，祂的新妇，才能成为在人性里完满的见证。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圣经恢复本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用神的经纶解经例</a:t>
            </a:r>
            <a:r>
              <a:rPr lang="en-US" altLang="zh-CN" dirty="0" smtClean="0"/>
              <a:t>2:	</a:t>
            </a:r>
            <a:r>
              <a:rPr lang="zh-CN" altLang="en-US" dirty="0" smtClean="0"/>
              <a:t>罗马书主题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10450"/>
            <a:ext cx="5301168" cy="48006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神的福音（</a:t>
            </a:r>
            <a:r>
              <a:rPr lang="en-US" altLang="zh-CN" dirty="0" smtClean="0"/>
              <a:t>1:1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将罪人作成神的儿子（</a:t>
            </a:r>
            <a:r>
              <a:rPr lang="en-US" altLang="zh-CN" dirty="0" smtClean="0"/>
              <a:t>1-8</a:t>
            </a:r>
            <a:r>
              <a:rPr lang="zh-CN" altLang="en-US" dirty="0" smtClean="0"/>
              <a:t>章）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zh-CN" altLang="en-US" dirty="0" smtClean="0"/>
              <a:t>构成基督的身体，显为在地方上的召会（</a:t>
            </a:r>
            <a:r>
              <a:rPr lang="en-US" altLang="zh-CN" dirty="0" smtClean="0"/>
              <a:t>9-16</a:t>
            </a:r>
            <a:r>
              <a:rPr lang="zh-CN" altLang="en-US" dirty="0" smtClean="0"/>
              <a:t>章，</a:t>
            </a:r>
            <a:r>
              <a:rPr lang="zh-CN" altLang="en-US" sz="2400" dirty="0" smtClean="0"/>
              <a:t>其中</a:t>
            </a:r>
            <a:r>
              <a:rPr lang="en-US" altLang="zh-CN" sz="2400" dirty="0" smtClean="0"/>
              <a:t>9-11</a:t>
            </a:r>
            <a:r>
              <a:rPr lang="zh-CN" altLang="en-US" sz="2400" dirty="0" smtClean="0"/>
              <a:t>章插入神的怜悯与主宰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78532" y="1810450"/>
            <a:ext cx="10767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源头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78532" y="2603630"/>
            <a:ext cx="10767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分赐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zh-CN" altLang="en-US" sz="2000" dirty="0" smtClean="0">
                <a:solidFill>
                  <a:srgbClr val="0000FF"/>
                </a:solidFill>
              </a:rPr>
              <a:t>－称义</a:t>
            </a:r>
            <a:endParaRPr lang="en-US" altLang="zh-CN" sz="2000" dirty="0" smtClean="0">
              <a:solidFill>
                <a:srgbClr val="0000FF"/>
              </a:solidFill>
            </a:endParaRPr>
          </a:p>
          <a:p>
            <a:r>
              <a:rPr lang="zh-CN" altLang="en-US" sz="2000" dirty="0" smtClean="0">
                <a:solidFill>
                  <a:srgbClr val="0000FF"/>
                </a:solidFill>
              </a:rPr>
              <a:t>－圣别</a:t>
            </a:r>
            <a:endParaRPr lang="en-US" altLang="zh-CN" sz="2000" dirty="0" smtClean="0">
              <a:solidFill>
                <a:srgbClr val="0000FF"/>
              </a:solidFill>
            </a:endParaRPr>
          </a:p>
          <a:p>
            <a:r>
              <a:rPr lang="zh-CN" altLang="en-US" sz="2000" dirty="0" smtClean="0">
                <a:solidFill>
                  <a:srgbClr val="0000FF"/>
                </a:solidFill>
              </a:rPr>
              <a:t>－得荣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8532" y="4865788"/>
            <a:ext cx="10767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</a:rPr>
              <a:t>目标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神的经纶就是神的计划，源头是神。其过程是神圣的分赐，也就是神在基督里，把自己分赐到人里面作他们的生命。其目标是要得到神团体的彰显，也就是召会，作基督的身体，终极完成于新耶路撒冷。</a:t>
            </a:r>
            <a:endParaRPr lang="en-US" altLang="zh-CN" dirty="0" smtClean="0"/>
          </a:p>
          <a:p>
            <a:r>
              <a:rPr lang="zh-CN" altLang="zh-CN" dirty="0" smtClean="0"/>
              <a:t>2</a:t>
            </a:r>
            <a:r>
              <a:rPr lang="en-US" altLang="zh-CN" dirty="0" smtClean="0"/>
              <a:t>. </a:t>
            </a:r>
            <a:r>
              <a:rPr lang="zh-CN" altLang="en-US" dirty="0" smtClean="0"/>
              <a:t>神的经纶抓住了圣经的中心启示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基督与召会，并且显明了完成神定旨的核心过程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神圣的分赐，全面平衡地解开了圣经。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保罗用神的经纶解开万有之神里的奥秘，并且嘱咐不可教导其他的事，因为那些事对神在信仰里的经纶无益。我们也要象保罗一样，注重神的经纶，解开圣经，显明并完成神的旨意。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让我们一同祷告：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主阿，愿你的话向我们解开，发出亮光，使我们在你的光中，得以见光。阿们！</a:t>
            </a:r>
            <a:endParaRPr lang="en-US" altLang="zh-C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保罗的叮嘱：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“</a:t>
            </a:r>
            <a:r>
              <a:rPr lang="en-US" altLang="zh-CN" dirty="0" smtClean="0">
                <a:solidFill>
                  <a:srgbClr val="000090"/>
                </a:solidFill>
              </a:rPr>
              <a:t>…</a:t>
            </a:r>
            <a:r>
              <a:rPr lang="zh-CN" altLang="en-US" dirty="0" smtClean="0">
                <a:solidFill>
                  <a:srgbClr val="000090"/>
                </a:solidFill>
              </a:rPr>
              <a:t>嘱咐那几个人，</a:t>
            </a:r>
            <a:r>
              <a:rPr lang="zh-CN" altLang="en-US" sz="3600" b="1" dirty="0" smtClean="0">
                <a:solidFill>
                  <a:srgbClr val="000090"/>
                </a:solidFill>
              </a:rPr>
              <a:t>不可教导</a:t>
            </a:r>
            <a:r>
              <a:rPr lang="en-US" altLang="zh-CN" dirty="0" smtClean="0">
                <a:solidFill>
                  <a:srgbClr val="000090"/>
                </a:solidFill>
              </a:rPr>
              <a:t>(</a:t>
            </a:r>
            <a:r>
              <a:rPr lang="zh-CN" altLang="en-US" dirty="0" smtClean="0">
                <a:solidFill>
                  <a:srgbClr val="000090"/>
                </a:solidFill>
              </a:rPr>
              <a:t>与神的经纶</a:t>
            </a:r>
            <a:r>
              <a:rPr lang="en-US" altLang="zh-CN" dirty="0" smtClean="0">
                <a:solidFill>
                  <a:srgbClr val="000090"/>
                </a:solidFill>
              </a:rPr>
              <a:t>)</a:t>
            </a:r>
            <a:r>
              <a:rPr lang="zh-CN" altLang="en-US" sz="3600" b="1" dirty="0" smtClean="0">
                <a:solidFill>
                  <a:srgbClr val="000090"/>
                </a:solidFill>
              </a:rPr>
              <a:t>不同的事</a:t>
            </a:r>
            <a:r>
              <a:rPr lang="zh-CN" altLang="en-US" dirty="0" smtClean="0">
                <a:solidFill>
                  <a:srgbClr val="000090"/>
                </a:solidFill>
              </a:rPr>
              <a:t>，也不可注意虚构无稽之事，和无穷的家谱；这等事只引起辩论，</a:t>
            </a:r>
            <a:r>
              <a:rPr lang="zh-CN" altLang="en-US" sz="3600" b="1" dirty="0" smtClean="0">
                <a:solidFill>
                  <a:srgbClr val="000090"/>
                </a:solidFill>
              </a:rPr>
              <a:t>对于神在信仰里的经纶并无助益</a:t>
            </a:r>
            <a:r>
              <a:rPr lang="zh-CN" altLang="en-US" sz="3600" b="1" dirty="0" smtClean="0"/>
              <a:t>。</a:t>
            </a:r>
            <a:r>
              <a:rPr lang="zh-CN" altLang="en-US" dirty="0" smtClean="0"/>
              <a:t>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提前一</a:t>
            </a:r>
            <a:r>
              <a:rPr lang="en-US" altLang="zh-CN" dirty="0" smtClean="0"/>
              <a:t>3</a:t>
            </a:r>
            <a:r>
              <a:rPr lang="zh-CN" altLang="en-US" dirty="0" smtClean="0"/>
              <a:t>～</a:t>
            </a:r>
            <a:r>
              <a:rPr lang="en-US" altLang="zh-CN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</a:t>
            </a:r>
            <a:r>
              <a:rPr lang="zh-CN" altLang="zh-CN" dirty="0" smtClean="0"/>
              <a:t>“</a:t>
            </a:r>
            <a:r>
              <a:rPr lang="zh-CN" altLang="en-US" dirty="0" smtClean="0"/>
              <a:t>经纶”？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是圣经里的一个辞（希腊原文</a:t>
            </a:r>
            <a:r>
              <a:rPr lang="en-US" b="1" i="1" dirty="0" err="1" smtClean="0">
                <a:solidFill>
                  <a:srgbClr val="000090"/>
                </a:solidFill>
                <a:latin typeface="Helena"/>
                <a:cs typeface="Helena"/>
              </a:rPr>
              <a:t>oi˙konomi÷a</a:t>
            </a:r>
            <a:r>
              <a:rPr lang="zh-CN" altLang="en-US" dirty="0" smtClean="0"/>
              <a:t>，用英文字母表示：</a:t>
            </a:r>
            <a:r>
              <a:rPr lang="en-US" altLang="zh-CN" b="1" i="1" dirty="0" err="1" smtClean="0">
                <a:solidFill>
                  <a:srgbClr val="000090"/>
                </a:solidFill>
              </a:rPr>
              <a:t>oikonomia</a:t>
            </a:r>
            <a:r>
              <a:rPr lang="zh-CN" altLang="en-US" dirty="0" smtClean="0"/>
              <a:t>）（</a:t>
            </a:r>
            <a:r>
              <a:rPr lang="zh-CN" altLang="en-US" sz="2400" dirty="0" smtClean="0">
                <a:solidFill>
                  <a:srgbClr val="000090"/>
                </a:solidFill>
              </a:rPr>
              <a:t>路十六</a:t>
            </a:r>
            <a:r>
              <a:rPr lang="en-US" altLang="zh-CN" sz="2400" dirty="0" smtClean="0">
                <a:solidFill>
                  <a:srgbClr val="000090"/>
                </a:solidFill>
              </a:rPr>
              <a:t>:3</a:t>
            </a:r>
            <a:r>
              <a:rPr lang="zh-CN" altLang="en-US" sz="2400" dirty="0" smtClean="0">
                <a:solidFill>
                  <a:srgbClr val="000090"/>
                </a:solidFill>
              </a:rPr>
              <a:t>～</a:t>
            </a:r>
            <a:r>
              <a:rPr lang="en-US" altLang="zh-CN" sz="2400" dirty="0" smtClean="0">
                <a:solidFill>
                  <a:srgbClr val="000090"/>
                </a:solidFill>
              </a:rPr>
              <a:t>4</a:t>
            </a:r>
            <a:r>
              <a:rPr lang="zh-CN" altLang="en-US" sz="2400" dirty="0" smtClean="0">
                <a:solidFill>
                  <a:srgbClr val="000090"/>
                </a:solidFill>
              </a:rPr>
              <a:t>，林前九</a:t>
            </a:r>
            <a:r>
              <a:rPr lang="en-US" altLang="zh-CN" sz="2400" dirty="0" smtClean="0">
                <a:solidFill>
                  <a:srgbClr val="000090"/>
                </a:solidFill>
              </a:rPr>
              <a:t>17</a:t>
            </a:r>
            <a:r>
              <a:rPr lang="zh-CN" altLang="en-US" sz="2400" dirty="0" smtClean="0">
                <a:solidFill>
                  <a:srgbClr val="000090"/>
                </a:solidFill>
              </a:rPr>
              <a:t>，弗一</a:t>
            </a:r>
            <a:r>
              <a:rPr lang="en-US" altLang="zh-CN" sz="2400" dirty="0" smtClean="0">
                <a:solidFill>
                  <a:srgbClr val="000090"/>
                </a:solidFill>
              </a:rPr>
              <a:t>10</a:t>
            </a:r>
            <a:r>
              <a:rPr lang="zh-CN" altLang="en-US" sz="2400" dirty="0" smtClean="0">
                <a:solidFill>
                  <a:srgbClr val="000090"/>
                </a:solidFill>
              </a:rPr>
              <a:t>，三</a:t>
            </a:r>
            <a:r>
              <a:rPr lang="en-US" altLang="zh-CN" sz="2400" dirty="0" smtClean="0">
                <a:solidFill>
                  <a:srgbClr val="000090"/>
                </a:solidFill>
              </a:rPr>
              <a:t>2</a:t>
            </a:r>
            <a:r>
              <a:rPr lang="zh-CN" altLang="en-US" sz="2400" dirty="0" smtClean="0">
                <a:solidFill>
                  <a:srgbClr val="000090"/>
                </a:solidFill>
              </a:rPr>
              <a:t>，</a:t>
            </a:r>
            <a:r>
              <a:rPr lang="en-US" altLang="zh-CN" sz="2400" dirty="0" smtClean="0">
                <a:solidFill>
                  <a:srgbClr val="000090"/>
                </a:solidFill>
              </a:rPr>
              <a:t>9</a:t>
            </a:r>
            <a:r>
              <a:rPr lang="zh-CN" altLang="en-US" sz="2400" dirty="0" smtClean="0">
                <a:solidFill>
                  <a:srgbClr val="000090"/>
                </a:solidFill>
              </a:rPr>
              <a:t>，西一</a:t>
            </a:r>
            <a:r>
              <a:rPr lang="en-US" altLang="zh-CN" sz="2400" dirty="0" smtClean="0">
                <a:solidFill>
                  <a:srgbClr val="000090"/>
                </a:solidFill>
              </a:rPr>
              <a:t>25</a:t>
            </a:r>
            <a:r>
              <a:rPr lang="zh-CN" altLang="en-US" sz="2400" dirty="0" smtClean="0">
                <a:solidFill>
                  <a:srgbClr val="000090"/>
                </a:solidFill>
              </a:rPr>
              <a:t>，提前一</a:t>
            </a:r>
            <a:r>
              <a:rPr lang="en-US" altLang="zh-CN" sz="2400" dirty="0" smtClean="0">
                <a:solidFill>
                  <a:srgbClr val="000090"/>
                </a:solidFill>
              </a:rPr>
              <a:t>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弗一</a:t>
            </a:r>
            <a:r>
              <a:rPr lang="en-US" altLang="zh-CN" dirty="0" smtClean="0"/>
              <a:t>10: </a:t>
            </a:r>
            <a:r>
              <a:rPr lang="zh-CN" altLang="zh-CN" dirty="0" smtClean="0"/>
              <a:t>“</a:t>
            </a:r>
            <a:r>
              <a:rPr lang="zh-CN" altLang="en-US" dirty="0" smtClean="0"/>
              <a:t>为着时期满足时的</a:t>
            </a:r>
            <a:r>
              <a:rPr lang="en-US" altLang="zh-CN" b="1" i="1" dirty="0" err="1" smtClean="0">
                <a:solidFill>
                  <a:srgbClr val="000090"/>
                </a:solidFill>
              </a:rPr>
              <a:t>oikonomia</a:t>
            </a:r>
            <a:r>
              <a:rPr lang="zh-CN" altLang="en-US" dirty="0" smtClean="0"/>
              <a:t>，要将万有，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，都在基督里归一于一个元首之下。”</a:t>
            </a:r>
            <a:endParaRPr lang="en-US" altLang="zh-CN" dirty="0" smtClean="0"/>
          </a:p>
          <a:p>
            <a:r>
              <a:rPr lang="zh-CN" altLang="en-US" dirty="0" smtClean="0"/>
              <a:t>提前一</a:t>
            </a:r>
            <a:r>
              <a:rPr lang="en-US" altLang="zh-CN" dirty="0" smtClean="0"/>
              <a:t>4: </a:t>
            </a:r>
            <a:r>
              <a:rPr lang="zh-CN" altLang="zh-CN" dirty="0" smtClean="0"/>
              <a:t>“</a:t>
            </a:r>
            <a:r>
              <a:rPr lang="zh-CN" altLang="en-US" dirty="0" smtClean="0"/>
              <a:t>不可注意虚构无稽之事，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，对于神在信仰里的</a:t>
            </a:r>
            <a:r>
              <a:rPr lang="en-US" altLang="zh-CN" b="1" i="1" dirty="0" err="1" smtClean="0">
                <a:solidFill>
                  <a:srgbClr val="000090"/>
                </a:solidFill>
              </a:rPr>
              <a:t>oikonomia</a:t>
            </a:r>
            <a:r>
              <a:rPr lang="zh-CN" altLang="en-US" dirty="0" smtClean="0"/>
              <a:t>并无助益。”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</a:t>
            </a:r>
            <a:r>
              <a:rPr lang="zh-CN" altLang="zh-CN" dirty="0" smtClean="0"/>
              <a:t>“</a:t>
            </a:r>
            <a:r>
              <a:rPr lang="zh-CN" altLang="en-US" dirty="0" smtClean="0"/>
              <a:t>经纶”？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>
                <a:solidFill>
                  <a:srgbClr val="000090"/>
                </a:solidFill>
              </a:rPr>
              <a:t>oikonomia</a:t>
            </a:r>
            <a:r>
              <a:rPr lang="zh-CN" altLang="en-US" dirty="0" smtClean="0"/>
              <a:t>是个复合词：由</a:t>
            </a:r>
            <a:r>
              <a:rPr lang="en-US" dirty="0" err="1" smtClean="0">
                <a:solidFill>
                  <a:srgbClr val="000090"/>
                </a:solidFill>
              </a:rPr>
              <a:t>oikos</a:t>
            </a:r>
            <a:r>
              <a:rPr lang="zh-CN" altLang="en-US" dirty="0" smtClean="0"/>
              <a:t>和</a:t>
            </a:r>
            <a:r>
              <a:rPr lang="en-US" dirty="0" err="1" smtClean="0">
                <a:solidFill>
                  <a:srgbClr val="000090"/>
                </a:solidFill>
              </a:rPr>
              <a:t>nomos</a:t>
            </a:r>
            <a:r>
              <a:rPr lang="zh-CN" altLang="en-US" dirty="0" smtClean="0">
                <a:latin typeface="Helena"/>
                <a:cs typeface="Helena"/>
              </a:rPr>
              <a:t>组成</a:t>
            </a:r>
            <a:endParaRPr lang="en-US" altLang="zh-CN" dirty="0" smtClean="0"/>
          </a:p>
          <a:p>
            <a:r>
              <a:rPr lang="en-US" dirty="0" err="1" smtClean="0">
                <a:solidFill>
                  <a:srgbClr val="000090"/>
                </a:solidFill>
              </a:rPr>
              <a:t>oikos</a:t>
            </a:r>
            <a:r>
              <a:rPr lang="zh-CN" altLang="en-US" dirty="0" smtClean="0"/>
              <a:t>意为“房子”或“家庭” ；</a:t>
            </a:r>
            <a:r>
              <a:rPr lang="en-US" dirty="0" err="1" smtClean="0">
                <a:solidFill>
                  <a:srgbClr val="000090"/>
                </a:solidFill>
              </a:rPr>
              <a:t>nomos</a:t>
            </a:r>
            <a:r>
              <a:rPr lang="zh-CN" altLang="en-US" dirty="0" smtClean="0"/>
              <a:t>意为“法规”、“管理”或“分配”。合起来就是“家庭行政” 或“家庭管理”，有计划、目的和达成目的分配或分赐之过程</a:t>
            </a:r>
            <a:endParaRPr lang="en-US" altLang="zh-CN" dirty="0" smtClean="0"/>
          </a:p>
          <a:p>
            <a:r>
              <a:rPr lang="zh-CN" altLang="en-US" dirty="0" smtClean="0"/>
              <a:t>英文</a:t>
            </a:r>
            <a:r>
              <a:rPr lang="en-US" altLang="zh-CN" dirty="0" smtClean="0"/>
              <a:t>economy</a:t>
            </a:r>
            <a:r>
              <a:rPr lang="zh-CN" altLang="en-US" dirty="0" smtClean="0"/>
              <a:t>就是出自该词，表达一种供需、分配关系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</a:t>
            </a:r>
            <a:r>
              <a:rPr lang="zh-CN" altLang="zh-CN" dirty="0" smtClean="0"/>
              <a:t>“</a:t>
            </a:r>
            <a:r>
              <a:rPr lang="zh-CN" altLang="en-US" dirty="0" smtClean="0"/>
              <a:t>经纶”？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和合本修订版译成“安排”、“计划”，表达出该词蕴涵的“蓝图”这一面，但未表达出实行“蓝图”的管理、分赐等动态经营的过程</a:t>
            </a:r>
            <a:endParaRPr lang="en-US" altLang="zh-CN" dirty="0" smtClean="0"/>
          </a:p>
          <a:p>
            <a:r>
              <a:rPr lang="zh-CN" altLang="en-US" dirty="0" smtClean="0"/>
              <a:t>恢复本译为“经纶”最为达意，既有蓝图计划，也有经营治理：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辞海：“以治丝之事，喻规划政治也。”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礼记中庸篇：“惟天下至诚，为能经纶天下之大经。”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保罗用神的经纶解经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保罗要显明神的奥秘时，也就是解经时，他用“经纶”一词：</a:t>
            </a:r>
            <a:endParaRPr lang="en-US" dirty="0" smtClean="0"/>
          </a:p>
          <a:p>
            <a:pPr lvl="1"/>
            <a:r>
              <a:rPr lang="zh-CN" altLang="en-US" dirty="0" smtClean="0"/>
              <a:t>“</a:t>
            </a:r>
            <a:r>
              <a:rPr lang="en-US" dirty="0" err="1" smtClean="0"/>
              <a:t>我照神为你们所赐我的</a:t>
            </a:r>
            <a:r>
              <a:rPr lang="en-US" b="1" dirty="0" err="1" smtClean="0">
                <a:solidFill>
                  <a:srgbClr val="0000FF"/>
                </a:solidFill>
              </a:rPr>
              <a:t>oikonomia</a:t>
            </a:r>
            <a:r>
              <a:rPr lang="en-US" dirty="0" err="1" smtClean="0"/>
              <a:t>，</a:t>
            </a:r>
            <a:r>
              <a:rPr lang="zh-CN" altLang="en-US" dirty="0" smtClean="0"/>
              <a:t>作了召会的执事，为要完成神的话，就是历世历代以来所隐藏的</a:t>
            </a:r>
            <a:r>
              <a:rPr lang="zh-CN" altLang="en-US" b="1" dirty="0" smtClean="0">
                <a:solidFill>
                  <a:srgbClr val="0000FF"/>
                </a:solidFill>
              </a:rPr>
              <a:t>奥秘</a:t>
            </a:r>
            <a:r>
              <a:rPr lang="zh-CN" altLang="en-US" dirty="0" smtClean="0"/>
              <a:t>，</a:t>
            </a:r>
            <a:r>
              <a:rPr lang="en-US" dirty="0" smtClean="0"/>
              <a:t>但如今向祂的圣徒</a:t>
            </a:r>
            <a:r>
              <a:rPr lang="en-US" b="1" dirty="0" smtClean="0">
                <a:solidFill>
                  <a:srgbClr val="0000FF"/>
                </a:solidFill>
              </a:rPr>
              <a:t>显明</a:t>
            </a:r>
            <a:r>
              <a:rPr lang="en-US" dirty="0" smtClean="0"/>
              <a:t>了</a:t>
            </a:r>
            <a:r>
              <a:rPr lang="zh-CN" altLang="en-US" dirty="0" smtClean="0"/>
              <a:t>。”（西一</a:t>
            </a:r>
            <a:r>
              <a:rPr lang="en-US" altLang="zh-CN" dirty="0" smtClean="0"/>
              <a:t>25-26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</a:t>
            </a:r>
            <a:r>
              <a:rPr lang="en-US" dirty="0" smtClean="0"/>
              <a:t>将那历世历代隐藏在创造万有之神里的</a:t>
            </a:r>
            <a:r>
              <a:rPr lang="zh-CN" altLang="en-US" b="1" dirty="0" smtClean="0">
                <a:solidFill>
                  <a:srgbClr val="0000FF"/>
                </a:solidFill>
              </a:rPr>
              <a:t>奥秘</a:t>
            </a:r>
            <a:r>
              <a:rPr lang="zh-CN" altLang="en-US" dirty="0" smtClean="0"/>
              <a:t>有何等的</a:t>
            </a:r>
            <a:r>
              <a:rPr lang="en-US" altLang="zh-CN" b="1" dirty="0" err="1" smtClean="0">
                <a:solidFill>
                  <a:srgbClr val="0000FF"/>
                </a:solidFill>
              </a:rPr>
              <a:t>oikonomia</a:t>
            </a:r>
            <a:r>
              <a:rPr lang="zh-CN" altLang="en-US" dirty="0" smtClean="0"/>
              <a:t>，向众人</a:t>
            </a:r>
            <a:r>
              <a:rPr lang="zh-CN" altLang="en-US" b="1" dirty="0" smtClean="0">
                <a:solidFill>
                  <a:srgbClr val="0000FF"/>
                </a:solidFill>
              </a:rPr>
              <a:t>照明</a:t>
            </a:r>
            <a:r>
              <a:rPr lang="zh-CN" altLang="en-US" dirty="0" smtClean="0"/>
              <a:t>。”（弗三</a:t>
            </a:r>
            <a:r>
              <a:rPr lang="zh-CN" altLang="zh-CN" dirty="0" smtClean="0"/>
              <a:t>9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神的经纶：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源头是神：</a:t>
            </a:r>
            <a:r>
              <a:rPr lang="zh-CN" altLang="en-US" dirty="0" smtClean="0"/>
              <a:t>神的计划，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00FF"/>
                </a:solidFill>
              </a:rPr>
              <a:t>过程是分赐：</a:t>
            </a:r>
            <a:r>
              <a:rPr lang="zh-CN" altLang="en-US" dirty="0" smtClean="0"/>
              <a:t>神在基督里把自己分赐给祂所拣选并救赎的人里面，作他们的生命、生命的供应和一切，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00FF"/>
                </a:solidFill>
              </a:rPr>
              <a:t>目的是神团体的彰显：</a:t>
            </a:r>
            <a:r>
              <a:rPr lang="zh-CN" altLang="en-US" dirty="0" smtClean="0"/>
              <a:t>好把他们建造成为召会，作基督的身体，以终极完成于新耶路撒冷。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神的经纶是解开圣经的钥匙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、抓住了圣经的中心启示</a:t>
            </a:r>
            <a:r>
              <a:rPr lang="en-US" altLang="zh-CN" dirty="0" smtClean="0"/>
              <a:t>——</a:t>
            </a:r>
            <a:r>
              <a:rPr lang="zh-CN" altLang="en-US" b="1" dirty="0" smtClean="0">
                <a:solidFill>
                  <a:srgbClr val="0000FF"/>
                </a:solidFill>
              </a:rPr>
              <a:t>基督与召会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lvl="1"/>
            <a:r>
              <a:rPr lang="zh-CN" altLang="en-US" dirty="0" smtClean="0"/>
              <a:t>主耶稣：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“</a:t>
            </a:r>
            <a:r>
              <a:rPr lang="zh-CN" altLang="en-US" dirty="0" smtClean="0"/>
              <a:t>为</a:t>
            </a:r>
            <a:r>
              <a:rPr lang="zh-CN" altLang="en-US" dirty="0" smtClean="0">
                <a:solidFill>
                  <a:srgbClr val="0000FF"/>
                </a:solidFill>
              </a:rPr>
              <a:t>我（主耶稣）</a:t>
            </a:r>
            <a:r>
              <a:rPr lang="zh-CN" altLang="en-US" dirty="0" smtClean="0"/>
              <a:t>作见证的就是这经。”－约五</a:t>
            </a:r>
            <a:r>
              <a:rPr lang="en-US" altLang="zh-CN" dirty="0" smtClean="0"/>
              <a:t>39</a:t>
            </a:r>
          </a:p>
          <a:p>
            <a:pPr lvl="2"/>
            <a:r>
              <a:rPr lang="zh-CN" altLang="en-US" dirty="0" smtClean="0"/>
              <a:t>“我还告诉你，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，我要把我的</a:t>
            </a:r>
            <a:r>
              <a:rPr lang="zh-CN" altLang="en-US" dirty="0" smtClean="0">
                <a:solidFill>
                  <a:srgbClr val="0000FF"/>
                </a:solidFill>
              </a:rPr>
              <a:t>召会</a:t>
            </a:r>
            <a:r>
              <a:rPr lang="zh-CN" altLang="en-US" dirty="0" smtClean="0"/>
              <a:t>建造在这磐石上”－太十六</a:t>
            </a:r>
            <a:r>
              <a:rPr lang="en-US" altLang="zh-CN" dirty="0" smtClean="0"/>
              <a:t>18</a:t>
            </a:r>
          </a:p>
          <a:p>
            <a:pPr lvl="1"/>
            <a:r>
              <a:rPr lang="zh-CN" altLang="en-US" dirty="0" smtClean="0"/>
              <a:t>使徒保罗：</a:t>
            </a:r>
            <a:endParaRPr lang="en-US" altLang="zh-CN" dirty="0" smtClean="0"/>
          </a:p>
          <a:p>
            <a:pPr lvl="2"/>
            <a:r>
              <a:rPr lang="zh-CN" altLang="zh-CN" dirty="0" smtClean="0"/>
              <a:t>“</a:t>
            </a:r>
            <a:r>
              <a:rPr lang="en-US" altLang="zh-CN" dirty="0" smtClean="0"/>
              <a:t>…</a:t>
            </a:r>
            <a:r>
              <a:rPr lang="zh-CN" altLang="en-US" dirty="0" smtClean="0"/>
              <a:t>人要离开父母，与妻子联合，二人成为一体。这是极大的奥秘，但我是指着</a:t>
            </a:r>
            <a:r>
              <a:rPr lang="zh-CN" altLang="en-US" dirty="0" smtClean="0">
                <a:solidFill>
                  <a:srgbClr val="0000FF"/>
                </a:solidFill>
              </a:rPr>
              <a:t>基督与召会</a:t>
            </a:r>
            <a:r>
              <a:rPr lang="zh-CN" altLang="en-US" dirty="0" smtClean="0"/>
              <a:t>说的。”－弗五</a:t>
            </a:r>
            <a:r>
              <a:rPr lang="en-US" altLang="zh-CN" dirty="0" smtClean="0"/>
              <a:t>31</a:t>
            </a:r>
            <a:r>
              <a:rPr lang="zh-CN" altLang="en-US" dirty="0" smtClean="0"/>
              <a:t>～</a:t>
            </a:r>
            <a:r>
              <a:rPr lang="en-US" altLang="zh-CN" dirty="0" smtClean="0"/>
              <a:t>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神的经纶是解开圣经的钥匙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、显明了完成神定旨的核心过程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0000FF"/>
                </a:solidFill>
              </a:rPr>
              <a:t>神圣的分赐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lvl="1"/>
            <a:r>
              <a:rPr lang="zh-CN" altLang="en-US" dirty="0" smtClean="0"/>
              <a:t>神在基督里，借着那灵，把自己分赐给祂所拣选并救赎的人里面，作他们的生命产生召会。</a:t>
            </a:r>
            <a:endParaRPr lang="en-US" altLang="zh-CN" dirty="0" smtClean="0"/>
          </a:p>
          <a:p>
            <a:pPr lvl="1"/>
            <a:r>
              <a:rPr lang="zh-CN" altLang="en-US" b="1" dirty="0" smtClean="0"/>
              <a:t>包括了神完整的救恩：</a:t>
            </a:r>
            <a:r>
              <a:rPr lang="zh-CN" altLang="en-US" dirty="0" smtClean="0"/>
              <a:t>法理的救赎，如赦罪、洗罪、称义、与神和好、并在地位上的圣别，和生机的拯救，如重生、牧养、圣化、更新、变化、建造、模成和荣化。消除了西方神学重称义和东方神学重成圣的偏执。</a:t>
            </a:r>
            <a:endParaRPr lang="en-US" altLang="zh-CN" dirty="0" smtClean="0"/>
          </a:p>
          <a:p>
            <a:pPr lvl="1"/>
            <a:r>
              <a:rPr lang="zh-CN" altLang="en-US" b="1" dirty="0" smtClean="0"/>
              <a:t>平衡了神责与人责：</a:t>
            </a:r>
            <a:r>
              <a:rPr lang="zh-CN" altLang="en-US" dirty="0" smtClean="0"/>
              <a:t>神的分赐本于神，但借着人的信。基督分赐，我们接受，神人配搭，缺一不可。平衡了神学上的神责、人责之争。</a:t>
            </a:r>
            <a:endParaRPr lang="en-US" altLang="zh-CN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4521</TotalTime>
  <Words>831</Words>
  <Application>Microsoft Macintosh PowerPoint</Application>
  <PresentationFormat>On-screen Show (4:3)</PresentationFormat>
  <Paragraphs>75</Paragraphs>
  <Slides>13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神的经纶 </vt:lpstr>
      <vt:lpstr>保罗的叮嘱：</vt:lpstr>
      <vt:lpstr>什么是“经纶”？</vt:lpstr>
      <vt:lpstr>什么是“经纶”？</vt:lpstr>
      <vt:lpstr>什么是“经纶”？</vt:lpstr>
      <vt:lpstr>保罗用神的经纶解经</vt:lpstr>
      <vt:lpstr>神的经纶：</vt:lpstr>
      <vt:lpstr>神的经纶是解开圣经的钥匙</vt:lpstr>
      <vt:lpstr>神的经纶是解开圣经的钥匙</vt:lpstr>
      <vt:lpstr>圣经恢复本 用神的经纶解经例1: 出埃及记</vt:lpstr>
      <vt:lpstr>圣经恢复本 用神的经纶解经例2: 罗马书主题</vt:lpstr>
      <vt:lpstr>结论：</vt:lpstr>
      <vt:lpstr>让我们一同祷告：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神的经纶</dc:title>
  <dc:creator>WENCHEN LIU</dc:creator>
  <cp:lastModifiedBy>WENCHEN LIU</cp:lastModifiedBy>
  <cp:revision>85</cp:revision>
  <dcterms:created xsi:type="dcterms:W3CDTF">2012-12-22T19:13:32Z</dcterms:created>
  <dcterms:modified xsi:type="dcterms:W3CDTF">2012-12-22T19:14:32Z</dcterms:modified>
</cp:coreProperties>
</file>